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0287000" cy="10287000"/>
  <p:notesSz cx="6858000" cy="9144000"/>
  <p:embeddedFontLst>
    <p:embeddedFont>
      <p:font typeface="Chromium One" charset="1" panose="02000503020000020004"/>
      <p:regular r:id="rId11"/>
    </p:embeddedFont>
    <p:embeddedFont>
      <p:font typeface="Josefin Sans" charset="1" panose="00000500000000000000"/>
      <p:regular r:id="rId12"/>
    </p:embeddedFont>
    <p:embeddedFont>
      <p:font typeface="Sacramento" charset="1" panose="02000507000000020000"/>
      <p:regular r:id="rId13"/>
    </p:embeddedFont>
    <p:embeddedFont>
      <p:font typeface="Garet Light" charset="1" panose="00000000000000000000"/>
      <p:regular r:id="rId14"/>
    </p:embeddedFont>
    <p:embeddedFont>
      <p:font typeface="Text Me One" charset="1" panose="00000000000000000000"/>
      <p:regular r:id="rId15"/>
    </p:embeddedFont>
    <p:embeddedFont>
      <p:font typeface="Alibaba Sans Bold" charset="1" panose="020B080302020304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svg" Type="http://schemas.openxmlformats.org/officeDocument/2006/relationships/image"/><Relationship Id="rId5" Target="../media/aAGNzScuHok.m4a" Type="http://schemas.microsoft.com/office/2007/relationships/media"/><Relationship Id="rId6" Target="../media/aAGNzScuHok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998" y="369052"/>
            <a:ext cx="2377894" cy="1319297"/>
          </a:xfrm>
          <a:custGeom>
            <a:avLst/>
            <a:gdLst/>
            <a:ahLst/>
            <a:cxnLst/>
            <a:rect r="r" b="b" t="t" l="l"/>
            <a:pathLst>
              <a:path h="1319297" w="2377894">
                <a:moveTo>
                  <a:pt x="0" y="0"/>
                </a:moveTo>
                <a:lnTo>
                  <a:pt x="2377894" y="0"/>
                </a:lnTo>
                <a:lnTo>
                  <a:pt x="2377894" y="1319296"/>
                </a:lnTo>
                <a:lnTo>
                  <a:pt x="0" y="13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2160" y="8860204"/>
            <a:ext cx="2622681" cy="1468701"/>
          </a:xfrm>
          <a:custGeom>
            <a:avLst/>
            <a:gdLst/>
            <a:ahLst/>
            <a:cxnLst/>
            <a:rect r="r" b="b" t="t" l="l"/>
            <a:pathLst>
              <a:path h="1468701" w="2622681">
                <a:moveTo>
                  <a:pt x="0" y="0"/>
                </a:moveTo>
                <a:lnTo>
                  <a:pt x="2622680" y="0"/>
                </a:lnTo>
                <a:lnTo>
                  <a:pt x="2622680" y="1468701"/>
                </a:lnTo>
                <a:lnTo>
                  <a:pt x="0" y="1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3462" y="2460072"/>
            <a:ext cx="9400076" cy="2188013"/>
            <a:chOff x="0" y="0"/>
            <a:chExt cx="12533435" cy="29173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2533435" cy="1210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43829"/>
              <a:ext cx="12533435" cy="1773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0"/>
                </a:lnSpc>
              </a:pPr>
              <a:r>
                <a:rPr lang="en-US" sz="9911" spc="-346">
                  <a:solidFill>
                    <a:srgbClr val="FF66C4"/>
                  </a:solidFill>
                  <a:latin typeface="Chromium One"/>
                  <a:ea typeface="Chromium One"/>
                  <a:cs typeface="Chromium One"/>
                  <a:sym typeface="Chromium One"/>
                </a:rPr>
                <a:t>inheritance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275996"/>
            <a:ext cx="8229600" cy="2956297"/>
            <a:chOff x="0" y="0"/>
            <a:chExt cx="10972800" cy="394173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0972800" cy="12107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1"/>
                </a:lnSpc>
              </a:pPr>
              <a:r>
                <a:rPr lang="en-US" sz="6392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in Python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67654"/>
              <a:ext cx="10972800" cy="26740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509"/>
                </a:lnSpc>
              </a:pPr>
              <a:r>
                <a:rPr lang="en-US" sz="15010" spc="-525">
                  <a:solidFill>
                    <a:srgbClr val="FCD869"/>
                  </a:solidFill>
                  <a:latin typeface="Chromium One"/>
                  <a:ea typeface="Chromium One"/>
                  <a:cs typeface="Chromium One"/>
                  <a:sym typeface="Chromium One"/>
                </a:rPr>
                <a:t> 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91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0"/>
                </p:tgtEl>
              </p:cBhvr>
            </p:cmd>
            <p:audio>
              <p:cMediaNode vol="100000" showWhenStopped="false">
                <p:cTn/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998" y="369052"/>
            <a:ext cx="2377894" cy="1319297"/>
          </a:xfrm>
          <a:custGeom>
            <a:avLst/>
            <a:gdLst/>
            <a:ahLst/>
            <a:cxnLst/>
            <a:rect r="r" b="b" t="t" l="l"/>
            <a:pathLst>
              <a:path h="1319297" w="2377894">
                <a:moveTo>
                  <a:pt x="0" y="0"/>
                </a:moveTo>
                <a:lnTo>
                  <a:pt x="2377894" y="0"/>
                </a:lnTo>
                <a:lnTo>
                  <a:pt x="2377894" y="1319296"/>
                </a:lnTo>
                <a:lnTo>
                  <a:pt x="0" y="13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2160" y="8860204"/>
            <a:ext cx="2622681" cy="1468701"/>
          </a:xfrm>
          <a:custGeom>
            <a:avLst/>
            <a:gdLst/>
            <a:ahLst/>
            <a:cxnLst/>
            <a:rect r="r" b="b" t="t" l="l"/>
            <a:pathLst>
              <a:path h="1468701" w="2622681">
                <a:moveTo>
                  <a:pt x="0" y="0"/>
                </a:moveTo>
                <a:lnTo>
                  <a:pt x="2622680" y="0"/>
                </a:lnTo>
                <a:lnTo>
                  <a:pt x="2622680" y="1468701"/>
                </a:lnTo>
                <a:lnTo>
                  <a:pt x="0" y="1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566" y="3375525"/>
            <a:ext cx="8405867" cy="46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9"/>
              </a:lnSpc>
            </a:pPr>
            <a:r>
              <a:rPr lang="en-US" sz="10202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A child inherits traits from their parents, like eye color or height</a:t>
            </a:r>
          </a:p>
          <a:p>
            <a:pPr algn="ctr">
              <a:lnSpc>
                <a:spcPts val="4663"/>
              </a:lnSpc>
            </a:pPr>
            <a:r>
              <a:rPr lang="en-US" sz="5902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998" y="369052"/>
            <a:ext cx="2377894" cy="1319297"/>
          </a:xfrm>
          <a:custGeom>
            <a:avLst/>
            <a:gdLst/>
            <a:ahLst/>
            <a:cxnLst/>
            <a:rect r="r" b="b" t="t" l="l"/>
            <a:pathLst>
              <a:path h="1319297" w="2377894">
                <a:moveTo>
                  <a:pt x="0" y="0"/>
                </a:moveTo>
                <a:lnTo>
                  <a:pt x="2377894" y="0"/>
                </a:lnTo>
                <a:lnTo>
                  <a:pt x="2377894" y="1319296"/>
                </a:lnTo>
                <a:lnTo>
                  <a:pt x="0" y="13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2160" y="8860204"/>
            <a:ext cx="2622681" cy="1468701"/>
          </a:xfrm>
          <a:custGeom>
            <a:avLst/>
            <a:gdLst/>
            <a:ahLst/>
            <a:cxnLst/>
            <a:rect r="r" b="b" t="t" l="l"/>
            <a:pathLst>
              <a:path h="1468701" w="2622681">
                <a:moveTo>
                  <a:pt x="0" y="0"/>
                </a:moveTo>
                <a:lnTo>
                  <a:pt x="2622680" y="0"/>
                </a:lnTo>
                <a:lnTo>
                  <a:pt x="2622680" y="1468701"/>
                </a:lnTo>
                <a:lnTo>
                  <a:pt x="0" y="1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17550"/>
            <a:ext cx="8405867" cy="583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8202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In Python, inheritance allows one class (</a:t>
            </a:r>
            <a:r>
              <a:rPr lang="en-US" sz="8202">
                <a:solidFill>
                  <a:srgbClr val="8C52FF"/>
                </a:solidFill>
                <a:latin typeface="Sacramento"/>
                <a:ea typeface="Sacramento"/>
                <a:cs typeface="Sacramento"/>
                <a:sym typeface="Sacramento"/>
              </a:rPr>
              <a:t>child</a:t>
            </a:r>
            <a:r>
              <a:rPr lang="en-US" sz="8202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) to take on the properties and behaviors of another class (</a:t>
            </a:r>
            <a:r>
              <a:rPr lang="en-US" sz="8202">
                <a:solidFill>
                  <a:srgbClr val="8C52FF"/>
                </a:solidFill>
                <a:latin typeface="Sacramento"/>
                <a:ea typeface="Sacramento"/>
                <a:cs typeface="Sacramento"/>
                <a:sym typeface="Sacramento"/>
              </a:rPr>
              <a:t>parent</a:t>
            </a:r>
            <a:r>
              <a:rPr lang="en-US" sz="8202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). This means you can reuse code without rewriting it!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81998" y="369052"/>
            <a:ext cx="2377894" cy="1319297"/>
          </a:xfrm>
          <a:custGeom>
            <a:avLst/>
            <a:gdLst/>
            <a:ahLst/>
            <a:cxnLst/>
            <a:rect r="r" b="b" t="t" l="l"/>
            <a:pathLst>
              <a:path h="1319297" w="2377894">
                <a:moveTo>
                  <a:pt x="0" y="0"/>
                </a:moveTo>
                <a:lnTo>
                  <a:pt x="2377894" y="0"/>
                </a:lnTo>
                <a:lnTo>
                  <a:pt x="2377894" y="1319296"/>
                </a:lnTo>
                <a:lnTo>
                  <a:pt x="0" y="1319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2160" y="8860204"/>
            <a:ext cx="2622681" cy="1468701"/>
          </a:xfrm>
          <a:custGeom>
            <a:avLst/>
            <a:gdLst/>
            <a:ahLst/>
            <a:cxnLst/>
            <a:rect r="r" b="b" t="t" l="l"/>
            <a:pathLst>
              <a:path h="1468701" w="2622681">
                <a:moveTo>
                  <a:pt x="0" y="0"/>
                </a:moveTo>
                <a:lnTo>
                  <a:pt x="2622680" y="0"/>
                </a:lnTo>
                <a:lnTo>
                  <a:pt x="2622680" y="1468701"/>
                </a:lnTo>
                <a:lnTo>
                  <a:pt x="0" y="1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71103" y="2995852"/>
            <a:ext cx="7466338" cy="466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class </a:t>
            </a:r>
            <a:r>
              <a:rPr lang="en-US" sz="2243">
                <a:solidFill>
                  <a:srgbClr val="FF66C4"/>
                </a:solidFill>
                <a:latin typeface="Garet Light"/>
                <a:ea typeface="Garet Light"/>
                <a:cs typeface="Garet Light"/>
                <a:sym typeface="Garet Light"/>
              </a:rPr>
              <a:t>Animal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:            </a:t>
            </a:r>
            <a:r>
              <a:rPr lang="en-US" sz="2243">
                <a:solidFill>
                  <a:srgbClr val="A6A6A6"/>
                </a:solidFill>
                <a:latin typeface="Garet Light"/>
                <a:ea typeface="Garet Light"/>
                <a:cs typeface="Garet Light"/>
                <a:sym typeface="Garet Light"/>
              </a:rPr>
              <a:t> # Parent class Animal</a:t>
            </a: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    </a:t>
            </a: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def </a:t>
            </a:r>
            <a:r>
              <a:rPr lang="en-US" sz="2243">
                <a:solidFill>
                  <a:srgbClr val="FF66C4"/>
                </a:solidFill>
                <a:latin typeface="Garet Light"/>
                <a:ea typeface="Garet Light"/>
                <a:cs typeface="Garet Light"/>
                <a:sym typeface="Garet Light"/>
              </a:rPr>
              <a:t>speak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(self):</a:t>
            </a: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        </a:t>
            </a: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return 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"</a:t>
            </a:r>
            <a:r>
              <a:rPr lang="en-US" sz="2243">
                <a:solidFill>
                  <a:srgbClr val="FF3131"/>
                </a:solidFill>
                <a:latin typeface="Garet Light"/>
                <a:ea typeface="Garet Light"/>
                <a:cs typeface="Garet Light"/>
                <a:sym typeface="Garet Light"/>
              </a:rPr>
              <a:t>I make a sound!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"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class </a:t>
            </a:r>
            <a:r>
              <a:rPr lang="en-US" sz="2243">
                <a:solidFill>
                  <a:srgbClr val="FF66C4"/>
                </a:solidFill>
                <a:latin typeface="Garet Light"/>
                <a:ea typeface="Garet Light"/>
                <a:cs typeface="Garet Light"/>
                <a:sym typeface="Garet Light"/>
              </a:rPr>
              <a:t>Dog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(</a:t>
            </a:r>
            <a:r>
              <a:rPr lang="en-US" sz="2243">
                <a:solidFill>
                  <a:srgbClr val="FF66C4"/>
                </a:solidFill>
                <a:latin typeface="Garet Light"/>
                <a:ea typeface="Garet Light"/>
                <a:cs typeface="Garet Light"/>
                <a:sym typeface="Garet Light"/>
              </a:rPr>
              <a:t>Animal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):    </a:t>
            </a:r>
            <a:r>
              <a:rPr lang="en-US" sz="2243">
                <a:solidFill>
                  <a:srgbClr val="A6A6A6"/>
                </a:solidFill>
                <a:latin typeface="Garet Light"/>
                <a:ea typeface="Garet Light"/>
                <a:cs typeface="Garet Light"/>
                <a:sym typeface="Garet Light"/>
              </a:rPr>
              <a:t>#Dog inherits from Animal</a:t>
            </a: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    </a:t>
            </a: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def 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speak(self):</a:t>
            </a: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        </a:t>
            </a:r>
            <a:r>
              <a:rPr lang="en-US" sz="2243">
                <a:solidFill>
                  <a:srgbClr val="5CE1E6"/>
                </a:solidFill>
                <a:latin typeface="Garet Light"/>
                <a:ea typeface="Garet Light"/>
                <a:cs typeface="Garet Light"/>
                <a:sym typeface="Garet Light"/>
              </a:rPr>
              <a:t>return 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"</a:t>
            </a:r>
            <a:r>
              <a:rPr lang="en-US" sz="2243">
                <a:solidFill>
                  <a:srgbClr val="FF3131"/>
                </a:solidFill>
                <a:latin typeface="Garet Light"/>
                <a:ea typeface="Garet Light"/>
                <a:cs typeface="Garet Light"/>
                <a:sym typeface="Garet Light"/>
              </a:rPr>
              <a:t>Woof! Woof!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"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dog = </a:t>
            </a:r>
            <a:r>
              <a:rPr lang="en-US" sz="2243">
                <a:solidFill>
                  <a:srgbClr val="FF66C4"/>
                </a:solidFill>
                <a:latin typeface="Garet Light"/>
                <a:ea typeface="Garet Light"/>
                <a:cs typeface="Garet Light"/>
                <a:sym typeface="Garet Light"/>
              </a:rPr>
              <a:t>Dog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()</a:t>
            </a: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FFDE59"/>
                </a:solidFill>
                <a:latin typeface="Garet Light"/>
                <a:ea typeface="Garet Light"/>
                <a:cs typeface="Garet Light"/>
                <a:sym typeface="Garet Light"/>
              </a:rPr>
              <a:t>print</a:t>
            </a:r>
            <a:r>
              <a:rPr lang="en-US" sz="2243">
                <a:solidFill>
                  <a:srgbClr val="D6EBED"/>
                </a:solidFill>
                <a:latin typeface="Garet Light"/>
                <a:ea typeface="Garet Light"/>
                <a:cs typeface="Garet Light"/>
                <a:sym typeface="Garet Light"/>
              </a:rPr>
              <a:t>(dog.speak()) </a:t>
            </a:r>
          </a:p>
          <a:p>
            <a:pPr algn="l">
              <a:lnSpc>
                <a:spcPts val="3051"/>
              </a:lnSpc>
            </a:pPr>
          </a:p>
          <a:p>
            <a:pPr algn="l">
              <a:lnSpc>
                <a:spcPts val="3051"/>
              </a:lnSpc>
            </a:pPr>
            <a:r>
              <a:rPr lang="en-US" sz="2243">
                <a:solidFill>
                  <a:srgbClr val="00BF63"/>
                </a:solidFill>
                <a:latin typeface="Garet Light"/>
                <a:ea typeface="Garet Light"/>
                <a:cs typeface="Garet Light"/>
                <a:sym typeface="Garet Light"/>
              </a:rPr>
              <a:t># Output: Woof! Woof!</a:t>
            </a:r>
          </a:p>
          <a:p>
            <a:pPr algn="l">
              <a:lnSpc>
                <a:spcPts val="9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70991" y="2247223"/>
            <a:ext cx="8500857" cy="55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4957">
                <a:solidFill>
                  <a:srgbClr val="FF66C4"/>
                </a:solidFill>
                <a:latin typeface="Sacramento"/>
                <a:ea typeface="Sacramento"/>
                <a:cs typeface="Sacramento"/>
                <a:sym typeface="Sacramento"/>
              </a:rPr>
              <a:t>Here’s how it works 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9280" y="7974586"/>
            <a:ext cx="8969985" cy="148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66C4"/>
                </a:solidFill>
                <a:latin typeface="Text Me One"/>
                <a:ea typeface="Text Me One"/>
                <a:cs typeface="Text Me One"/>
                <a:sym typeface="Text Me One"/>
              </a:rPr>
              <a:t>Animal is the parent class with a speak method.</a:t>
            </a:r>
          </a:p>
          <a:p>
            <a:pPr algn="l" marL="453395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66C4"/>
                </a:solidFill>
                <a:latin typeface="Text Me One"/>
                <a:ea typeface="Text Me One"/>
                <a:cs typeface="Text Me One"/>
                <a:sym typeface="Text Me One"/>
              </a:rPr>
              <a:t>Dog is the child class that inherits from Animal but customizes the speak method.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1684" y="477073"/>
            <a:ext cx="2377894" cy="1319297"/>
          </a:xfrm>
          <a:custGeom>
            <a:avLst/>
            <a:gdLst/>
            <a:ahLst/>
            <a:cxnLst/>
            <a:rect r="r" b="b" t="t" l="l"/>
            <a:pathLst>
              <a:path h="1319297" w="2377894">
                <a:moveTo>
                  <a:pt x="0" y="0"/>
                </a:moveTo>
                <a:lnTo>
                  <a:pt x="2377894" y="0"/>
                </a:lnTo>
                <a:lnTo>
                  <a:pt x="2377894" y="1319297"/>
                </a:lnTo>
                <a:lnTo>
                  <a:pt x="0" y="1319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32160" y="8860204"/>
            <a:ext cx="2622681" cy="1468701"/>
          </a:xfrm>
          <a:custGeom>
            <a:avLst/>
            <a:gdLst/>
            <a:ahLst/>
            <a:cxnLst/>
            <a:rect r="r" b="b" t="t" l="l"/>
            <a:pathLst>
              <a:path h="1468701" w="2622681">
                <a:moveTo>
                  <a:pt x="0" y="0"/>
                </a:moveTo>
                <a:lnTo>
                  <a:pt x="2622680" y="0"/>
                </a:lnTo>
                <a:lnTo>
                  <a:pt x="2622680" y="1468701"/>
                </a:lnTo>
                <a:lnTo>
                  <a:pt x="0" y="146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65773"/>
            <a:ext cx="8610820" cy="200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7"/>
              </a:lnSpc>
            </a:pPr>
            <a:r>
              <a:rPr lang="en-US" sz="3946" b="true">
                <a:solidFill>
                  <a:srgbClr val="372262"/>
                </a:solidFill>
                <a:latin typeface="Alibaba Sans Bold"/>
                <a:ea typeface="Alibaba Sans Bold"/>
                <a:cs typeface="Alibaba Sans Bold"/>
                <a:sym typeface="Alibaba Sans Bold"/>
              </a:rPr>
              <a:t>If you found this helpful, don't forget to like, share, and follow for more tips!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DAGYuINu_yU</dc:identifier>
  <dcterms:modified xsi:type="dcterms:W3CDTF">2011-08-01T06:04:30Z</dcterms:modified>
  <cp:revision>1</cp:revision>
  <dc:title>snap #83</dc:title>
</cp:coreProperties>
</file>